
<file path=[Content_Types].xml><?xml version="1.0" encoding="utf-8"?>
<Types xmlns="http://schemas.openxmlformats.org/package/2006/content-types">
  <Default Extension="xml" ContentType="application/xml"/>
  <Default Extension="xlsb" ContentType="application/vnd.ms-excel.sheet.binary.macroEnabled.12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9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99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82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43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37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77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89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67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30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51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657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577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6586-3BCB-5A41-817B-468267C33772}" type="datetimeFigureOut">
              <a:rPr lang="es-ES" smtClean="0"/>
              <a:t>12/12/13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6026A-8F52-8947-AF59-7FD8DD0BE2A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72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DISTRIENVOS.COM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istrienvios.com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binaria_de_Microsoft_Excel1.xlsb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el:(571)%C2%A0%205870284" TargetMode="External"/><Relationship Id="rId4" Type="http://schemas.openxmlformats.org/officeDocument/2006/relationships/hyperlink" Target="tel:(571)%205920400" TargetMode="External"/><Relationship Id="rId5" Type="http://schemas.openxmlformats.org/officeDocument/2006/relationships/hyperlink" Target="http://www.sic.gov.c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tel:(571)%2058700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1640" y="1392237"/>
            <a:ext cx="7772400" cy="1470025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latin typeface="Arial Black"/>
                <a:cs typeface="Arial Black"/>
              </a:rPr>
              <a:t>Tiempo de distribución según tipo de servicio  </a:t>
            </a:r>
            <a:endParaRPr lang="es-ES" sz="2000" b="1" dirty="0">
              <a:latin typeface="Arial Black"/>
              <a:cs typeface="Arial Blac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1680" y="5059680"/>
            <a:ext cx="6400800" cy="92456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ES" sz="3000" dirty="0" smtClean="0"/>
              <a:t>TERMINOS: </a:t>
            </a:r>
          </a:p>
          <a:p>
            <a:pPr algn="l"/>
            <a:r>
              <a:rPr lang="es-ES" sz="3000" dirty="0" smtClean="0"/>
              <a:t>A: DIA DE </a:t>
            </a:r>
            <a:r>
              <a:rPr lang="es-ES" sz="3000" dirty="0" smtClean="0"/>
              <a:t>ALISTAMIENTO, ES DECIR FECHA DE RECEPCION DEL OBJETO POSTAL EN LAS INSTALACIONES. </a:t>
            </a:r>
            <a:endParaRPr lang="es-ES" sz="3000" dirty="0" smtClean="0"/>
          </a:p>
          <a:p>
            <a:pPr algn="l"/>
            <a:r>
              <a:rPr lang="es-ES" sz="3000" dirty="0" smtClean="0"/>
              <a:t>*:  HORAS HABILES</a:t>
            </a:r>
          </a:p>
          <a:p>
            <a:pPr algn="l"/>
            <a:r>
              <a:rPr lang="es-ES" sz="3000" dirty="0" smtClean="0"/>
              <a:t>&amp;: EN CASO QUE EL ACOPIO SE EFECTUE EN UN DEARTAMENTO </a:t>
            </a:r>
            <a:r>
              <a:rPr lang="es-ES" sz="3000" dirty="0" smtClean="0"/>
              <a:t>DIFERENTE DEL LUGAR DE RECEPCION SE DEBE INCLUIR AL TIEMPO DE DISTRIBUCION EL TRANSPORTE HACIA LA CAPITAL DE DICHO DEPARTAMENTO. </a:t>
            </a:r>
          </a:p>
          <a:p>
            <a:pPr algn="l"/>
            <a:r>
              <a:rPr lang="es-ES" sz="3000" dirty="0" smtClean="0"/>
              <a:t>GN: GUIA NACIONAL</a:t>
            </a:r>
          </a:p>
          <a:p>
            <a:pPr algn="l"/>
            <a:r>
              <a:rPr lang="es-ES" sz="3000" dirty="0" smtClean="0"/>
              <a:t>NO: NOTIFICACION.</a:t>
            </a:r>
          </a:p>
          <a:p>
            <a:pPr algn="l"/>
            <a:endParaRPr lang="es-ES" sz="3000" dirty="0"/>
          </a:p>
          <a:p>
            <a:pPr algn="l"/>
            <a:r>
              <a:rPr lang="es-ES" sz="3000" dirty="0" smtClean="0"/>
              <a:t>EN CASO DE REQUERIR MAYOR INFORMACION EN </a:t>
            </a:r>
            <a:r>
              <a:rPr lang="es-ES" sz="3000" dirty="0" smtClean="0">
                <a:hlinkClick r:id="rId2"/>
              </a:rPr>
              <a:t>WWW.DISTRIENVOS.COM</a:t>
            </a:r>
            <a:r>
              <a:rPr lang="es-ES" sz="3000" dirty="0" smtClean="0"/>
              <a:t> CONTAMOS CON  UN MODELO DE CONTRATO QUE RIGUE LA PRESTACION DEL SERVICIO. </a:t>
            </a:r>
          </a:p>
          <a:p>
            <a:pPr algn="l"/>
            <a:endParaRPr lang="es-ES" sz="1000" dirty="0" smtClean="0"/>
          </a:p>
          <a:p>
            <a:pPr algn="l"/>
            <a:endParaRPr lang="es-ES" sz="1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580" y="405565"/>
            <a:ext cx="5302233" cy="874595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9785"/>
              </p:ext>
            </p:extLst>
          </p:nvPr>
        </p:nvGraphicFramePr>
        <p:xfrm>
          <a:off x="741680" y="2743517"/>
          <a:ext cx="6634479" cy="1656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90336"/>
                <a:gridCol w="1290336"/>
                <a:gridCol w="1365606"/>
                <a:gridCol w="1387722"/>
                <a:gridCol w="1300479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SERVICIO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CAPITAL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POBLACIONES ALEDAÑAS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POBLACIONES</a:t>
                      </a:r>
                      <a:r>
                        <a:rPr lang="es-ES" sz="1200" baseline="0" dirty="0" smtClean="0"/>
                        <a:t> LEJANAS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DESTINOS ESPECIALES 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GN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A+24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A+48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A+72HORAS*&amp;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A+120 HORAS*&amp;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NO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A+24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A+48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A+72HORAS*&amp;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A+120 HORAS*&amp;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SERVICIO NORMAL</a:t>
                      </a:r>
                      <a:r>
                        <a:rPr lang="es-ES" sz="1200" baseline="0" dirty="0" smtClean="0"/>
                        <a:t>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A+72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A+120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A+168 HORAS *&amp;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A+ 216HORAS*&amp;</a:t>
                      </a:r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76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2440" y="1046797"/>
            <a:ext cx="7772400" cy="1470025"/>
          </a:xfrm>
        </p:spPr>
        <p:txBody>
          <a:bodyPr>
            <a:normAutofit/>
          </a:bodyPr>
          <a:lstStyle/>
          <a:p>
            <a:r>
              <a:rPr lang="es-ES" sz="1200" b="1" dirty="0" smtClean="0">
                <a:latin typeface="Arial Black"/>
                <a:cs typeface="Arial Black"/>
              </a:rPr>
              <a:t>TARIFAS SEGÚN TIPO SERVICIO</a:t>
            </a:r>
            <a:endParaRPr lang="es-ES" sz="1200" b="1" dirty="0">
              <a:latin typeface="Arial Black"/>
              <a:cs typeface="Arial Blac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1680" y="5059680"/>
            <a:ext cx="6400800" cy="924560"/>
          </a:xfrm>
        </p:spPr>
        <p:txBody>
          <a:bodyPr>
            <a:normAutofit/>
          </a:bodyPr>
          <a:lstStyle/>
          <a:p>
            <a:pPr algn="l"/>
            <a:endParaRPr lang="es-ES" sz="3000" dirty="0"/>
          </a:p>
          <a:p>
            <a:pPr algn="l"/>
            <a:endParaRPr lang="es-ES" sz="1000" dirty="0" smtClean="0"/>
          </a:p>
          <a:p>
            <a:pPr algn="l"/>
            <a:endParaRPr lang="es-ES" sz="1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540" y="172202"/>
            <a:ext cx="5302233" cy="874595"/>
          </a:xfrm>
          <a:prstGeom prst="rect">
            <a:avLst/>
          </a:prstGeom>
        </p:spPr>
      </p:pic>
      <p:graphicFrame>
        <p:nvGraphicFramePr>
          <p:cNvPr id="6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82742"/>
              </p:ext>
            </p:extLst>
          </p:nvPr>
        </p:nvGraphicFramePr>
        <p:xfrm>
          <a:off x="320720" y="2230160"/>
          <a:ext cx="4769441" cy="1384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561"/>
                <a:gridCol w="799970"/>
                <a:gridCol w="799970"/>
                <a:gridCol w="799970"/>
                <a:gridCol w="799970"/>
              </a:tblGrid>
              <a:tr h="2340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DESTINO</a:t>
                      </a: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SERVICIO DE NOTIFICACIONES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72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 Normal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 Entrega HOY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 Nocturno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 Acompaña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7213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smtClean="0">
                          <a:effectLst/>
                        </a:rPr>
                        <a:t>LOCAL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 smtClean="0">
                          <a:effectLst/>
                        </a:rPr>
                        <a:t>             6.500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30.000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</a:t>
                      </a:r>
                      <a:r>
                        <a:rPr lang="es-ES" sz="1000" u="none" strike="noStrike" dirty="0" smtClean="0">
                          <a:effectLst/>
                        </a:rPr>
                        <a:t>50.000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20.000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45515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PUEBLOS CERCANOS COSTA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>
                          <a:effectLst/>
                        </a:rPr>
                        <a:t>             9.000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         -  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         -  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</a:t>
                      </a:r>
                      <a:r>
                        <a:rPr lang="es-ES" sz="1000" u="none" strike="noStrike" smtClean="0">
                          <a:effectLst/>
                        </a:rPr>
                        <a:t>50.000       </a:t>
                      </a:r>
                      <a:r>
                        <a:rPr lang="es-ES" sz="1000" u="none" strike="noStrike" dirty="0">
                          <a:effectLst/>
                        </a:rPr>
                        <a:t>-  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7213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CAPITALES COSTA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           </a:t>
                      </a:r>
                      <a:r>
                        <a:rPr lang="es-ES" sz="1000" u="none" strike="noStrike" dirty="0" smtClean="0">
                          <a:effectLst/>
                        </a:rPr>
                        <a:t>20.000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         -  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40.000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</a:t>
                      </a:r>
                      <a:r>
                        <a:rPr lang="es-ES" sz="1000" u="none" strike="noStrike" dirty="0" smtClean="0">
                          <a:effectLst/>
                        </a:rPr>
                        <a:t>50.000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7213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PUEBLOS LEJANO COSTA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           </a:t>
                      </a:r>
                      <a:r>
                        <a:rPr lang="es-ES" sz="1000" u="none" strike="noStrike" dirty="0" smtClean="0">
                          <a:effectLst/>
                        </a:rPr>
                        <a:t>25.000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         -  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         -  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         -  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67213"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u="none" strike="noStrike" dirty="0">
                          <a:effectLst/>
                        </a:rPr>
                        <a:t>INTERIOR (BTA MED CAL)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u="none" strike="noStrike" dirty="0">
                          <a:effectLst/>
                        </a:rPr>
                        <a:t>           </a:t>
                      </a:r>
                      <a:r>
                        <a:rPr lang="es-ES" sz="1000" u="none" strike="noStrike" dirty="0" smtClean="0">
                          <a:effectLst/>
                        </a:rPr>
                        <a:t>30.000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         -  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>
                          <a:effectLst/>
                        </a:rPr>
                        <a:t>                    -   </a:t>
                      </a:r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u="none" strike="noStrike" dirty="0">
                          <a:effectLst/>
                        </a:rPr>
                        <a:t>                    -   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40568"/>
              </p:ext>
            </p:extLst>
          </p:nvPr>
        </p:nvGraphicFramePr>
        <p:xfrm>
          <a:off x="188640" y="3721395"/>
          <a:ext cx="4901525" cy="1587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769"/>
                <a:gridCol w="450084"/>
                <a:gridCol w="450084"/>
                <a:gridCol w="450084"/>
                <a:gridCol w="450084"/>
                <a:gridCol w="450084"/>
                <a:gridCol w="450084"/>
                <a:gridCol w="450084"/>
                <a:gridCol w="450084"/>
                <a:gridCol w="450084"/>
              </a:tblGrid>
              <a:tr h="2083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DESTINO</a:t>
                      </a:r>
                      <a:endParaRPr lang="es-E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SERVICIO </a:t>
                      </a:r>
                      <a:r>
                        <a:rPr lang="es-ES" sz="13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 COURIER MASIVO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3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  <a:tr h="17498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01 a 20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21 a 100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101 a 200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>
                          <a:effectLst/>
                        </a:rPr>
                        <a:t> 201 a 300 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>
                          <a:effectLst/>
                        </a:rPr>
                        <a:t> 301 a 500 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>
                          <a:effectLst/>
                        </a:rPr>
                        <a:t> 501 a 2.000 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2001 a 5.000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Mas de 5.000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  <a:tr h="259840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LOCAL Y CAPITALES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2.000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1.700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1.600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1.500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1.300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1.100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900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  <a:tr h="259840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PUEBLOS CERCANOS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2.500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2.200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2.100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2.000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1.800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1.600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1.400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  <a:tr h="196196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PUEBLOS LEJANO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3.500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3.200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3.100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3.000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2.800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2.600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2.400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  <a:tr h="196196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INTERIOR (BTA MED CAL)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>
                          <a:effectLst/>
                        </a:rPr>
                        <a:t>                     -   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64" marR="7564" marT="7564" marB="0" anchor="ctr"/>
                </a:tc>
              </a:tr>
            </a:tbl>
          </a:graphicData>
        </a:graphic>
      </p:graphicFrame>
      <p:graphicFrame>
        <p:nvGraphicFramePr>
          <p:cNvPr id="10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55564"/>
              </p:ext>
            </p:extLst>
          </p:nvPr>
        </p:nvGraphicFramePr>
        <p:xfrm>
          <a:off x="188640" y="5446529"/>
          <a:ext cx="4617721" cy="124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3823"/>
                <a:gridCol w="746078"/>
                <a:gridCol w="2407820"/>
              </a:tblGrid>
              <a:tr h="3893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DESTINO</a:t>
                      </a:r>
                      <a:endParaRPr lang="es-E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SERVICIO DE COURIER RECORD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766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ORDINARIO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u="none" strike="noStrike" dirty="0">
                          <a:effectLst/>
                        </a:rPr>
                        <a:t> Entrega HOY 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  <a:tr h="97664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LOCAL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4.000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5.000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  <a:tr h="97664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CAPITALES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4.500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  <a:tr h="97664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PUEBLOS CERCANOS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5.000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  <a:tr h="97664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PUEBLOS LEJANO COSTA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9.000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  <a:tr h="97664"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u="none" strike="noStrike" dirty="0">
                          <a:effectLst/>
                        </a:rPr>
                        <a:t>INTERIOR (BTA MED CAL)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             </a:t>
                      </a:r>
                      <a:r>
                        <a:rPr lang="es-ES" sz="900" u="none" strike="noStrike" dirty="0" smtClean="0">
                          <a:effectLst/>
                        </a:rPr>
                        <a:t>9.000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>
                          <a:effectLst/>
                        </a:rPr>
                        <a:t>                    -   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73" marR="7873" marT="7873" marB="0" anchor="ctr"/>
                </a:tc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721136"/>
              </p:ext>
            </p:extLst>
          </p:nvPr>
        </p:nvGraphicFramePr>
        <p:xfrm>
          <a:off x="5257799" y="4084360"/>
          <a:ext cx="3281679" cy="919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93893"/>
                <a:gridCol w="1093893"/>
                <a:gridCol w="1093893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TARIFA MINIMA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URBANO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POBLACIONES</a:t>
                      </a:r>
                      <a:endParaRPr lang="es-E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10.000 REGISTROS</a:t>
                      </a:r>
                      <a:r>
                        <a:rPr lang="es-ES" sz="1000" baseline="0" dirty="0" smtClean="0"/>
                        <a:t> </a:t>
                      </a:r>
                      <a:r>
                        <a:rPr lang="es-ES" sz="1000" dirty="0" smtClean="0"/>
                        <a:t> EN ADELANTE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$451</a:t>
                      </a:r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N/A</a:t>
                      </a:r>
                      <a:endParaRPr lang="es-E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568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320" y="769938"/>
            <a:ext cx="8229600" cy="1143000"/>
          </a:xfrm>
        </p:spPr>
        <p:txBody>
          <a:bodyPr>
            <a:normAutofit/>
          </a:bodyPr>
          <a:lstStyle/>
          <a:p>
            <a:r>
              <a:rPr lang="es-ES" sz="1400" b="1" dirty="0" smtClean="0"/>
              <a:t>OBJETOS POSTALES PROHIBIDOS </a:t>
            </a:r>
            <a:endParaRPr lang="es-ES" sz="1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320" y="1912938"/>
            <a:ext cx="8229600" cy="2590483"/>
          </a:xfrm>
        </p:spPr>
        <p:txBody>
          <a:bodyPr>
            <a:normAutofit/>
          </a:bodyPr>
          <a:lstStyle/>
          <a:p>
            <a:r>
              <a:rPr lang="es-ES" sz="1100" dirty="0" smtClean="0"/>
              <a:t>Objetos postales cuyo trasporte este prohibido por la ley</a:t>
            </a:r>
          </a:p>
          <a:p>
            <a:r>
              <a:rPr lang="es-ES" sz="1100" dirty="0" smtClean="0"/>
              <a:t> objetos cuya importancia circulación este prohibido en el país</a:t>
            </a:r>
          </a:p>
          <a:p>
            <a:r>
              <a:rPr lang="es-ES" sz="1100" dirty="0"/>
              <a:t> </a:t>
            </a:r>
            <a:r>
              <a:rPr lang="es-ES" sz="1100" dirty="0" smtClean="0"/>
              <a:t>objetos que por su naturaleza o embalaje pongan en riesgo a los empleados de los servicios postales o al publico en general, o que pueden ensuciar o dañar otros objetos postales , o a los equipos del operador.</a:t>
            </a:r>
          </a:p>
          <a:p>
            <a:r>
              <a:rPr lang="es-ES" sz="1100" dirty="0"/>
              <a:t> </a:t>
            </a:r>
            <a:r>
              <a:rPr lang="es-ES" sz="1100" dirty="0" smtClean="0"/>
              <a:t>animales vivos.</a:t>
            </a:r>
          </a:p>
          <a:p>
            <a:r>
              <a:rPr lang="es-ES" sz="1100" dirty="0"/>
              <a:t> </a:t>
            </a:r>
            <a:r>
              <a:rPr lang="es-ES" sz="1100" dirty="0" smtClean="0"/>
              <a:t>envió de papel moneda, titulo  valores de cualquier tipo pagaderos al portador, platino, plata, piedras preciosas, joyas y otros objetos de valor de similar naturaleza, que no se envíen asegurados. </a:t>
            </a:r>
          </a:p>
          <a:p>
            <a:r>
              <a:rPr lang="es-ES" sz="1100" dirty="0"/>
              <a:t> </a:t>
            </a:r>
            <a:r>
              <a:rPr lang="es-ES" sz="1100" dirty="0" smtClean="0"/>
              <a:t>los objetos cuyo trafico sea constituido de un delito.</a:t>
            </a:r>
          </a:p>
          <a:p>
            <a:r>
              <a:rPr lang="es-ES" sz="1100" dirty="0"/>
              <a:t> </a:t>
            </a:r>
            <a:r>
              <a:rPr lang="es-ES" sz="1100" dirty="0" smtClean="0"/>
              <a:t>los objetos que se determinen en convenios internacionales de los cuales Colombia sea signataria. </a:t>
            </a:r>
          </a:p>
        </p:txBody>
      </p:sp>
    </p:spTree>
    <p:extLst>
      <p:ext uri="{BB962C8B-B14F-4D97-AF65-F5344CB8AC3E}">
        <p14:creationId xmlns:p14="http://schemas.microsoft.com/office/powerpoint/2010/main" val="237773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American Typewriter"/>
                <a:cs typeface="American Typewriter"/>
              </a:rPr>
              <a:t>Contáctenos mediante nuestra línea de atención al cliente</a:t>
            </a:r>
            <a:endParaRPr lang="es-ES" sz="3200" b="1" dirty="0">
              <a:latin typeface="American Typewriter"/>
              <a:cs typeface="American Typewriter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smtClean="0">
                <a:latin typeface="American Typewriter"/>
                <a:cs typeface="American Typewriter"/>
              </a:rPr>
              <a:t>3365200 ext. 216</a:t>
            </a:r>
          </a:p>
          <a:p>
            <a:pPr marL="0" indent="0" algn="ctr">
              <a:buNone/>
            </a:pPr>
            <a:r>
              <a:rPr lang="es-ES" dirty="0" smtClean="0">
                <a:latin typeface="American Typewriter"/>
                <a:cs typeface="American Typewriter"/>
              </a:rPr>
              <a:t>Calle 38-46-38</a:t>
            </a:r>
          </a:p>
          <a:p>
            <a:pPr marL="0" indent="0" algn="ctr">
              <a:buNone/>
            </a:pPr>
            <a:r>
              <a:rPr lang="es-ES" dirty="0" smtClean="0">
                <a:latin typeface="American Typewriter"/>
                <a:cs typeface="American Typewriter"/>
              </a:rPr>
              <a:t>Barranquilla, Colombia</a:t>
            </a:r>
          </a:p>
          <a:p>
            <a:pPr marL="0" indent="0" algn="ctr">
              <a:buNone/>
            </a:pPr>
            <a:r>
              <a:rPr lang="es-ES" dirty="0" err="1" smtClean="0">
                <a:latin typeface="American Typewriter"/>
                <a:cs typeface="American Typewriter"/>
              </a:rPr>
              <a:t>www.distrienvios.com</a:t>
            </a:r>
            <a:endParaRPr lang="es-ES" dirty="0">
              <a:latin typeface="American Typewriter"/>
              <a:cs typeface="American Typewriter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567" y="5688865"/>
            <a:ext cx="5302233" cy="87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merican Typewriter"/>
                <a:cs typeface="American Typewriter"/>
              </a:rPr>
              <a:t>procedimiento </a:t>
            </a:r>
            <a:r>
              <a:rPr lang="es-ES" sz="2800" dirty="0" err="1" smtClean="0">
                <a:latin typeface="American Typewriter"/>
                <a:cs typeface="American Typewriter"/>
              </a:rPr>
              <a:t>pqrs</a:t>
            </a:r>
            <a:r>
              <a:rPr lang="es-ES" sz="2800" dirty="0" smtClean="0">
                <a:latin typeface="American Typewriter"/>
                <a:cs typeface="American Typewriter"/>
              </a:rPr>
              <a:t> y solicitud de indemnización </a:t>
            </a:r>
            <a:endParaRPr lang="es-ES" sz="2800" dirty="0">
              <a:latin typeface="American Typewriter"/>
              <a:cs typeface="American Typewriter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600" dirty="0" smtClean="0">
                <a:latin typeface="Abadi MT Condensed Light"/>
                <a:cs typeface="Abadi MT Condensed Light"/>
              </a:rPr>
              <a:t> en cada punto de recepción o por la pagina web puede radicar su </a:t>
            </a:r>
            <a:r>
              <a:rPr lang="es-ES" sz="2600" dirty="0" err="1" smtClean="0">
                <a:latin typeface="Abadi MT Condensed Light"/>
                <a:cs typeface="Abadi MT Condensed Light"/>
              </a:rPr>
              <a:t>pqr</a:t>
            </a:r>
            <a:r>
              <a:rPr lang="es-ES" sz="2600" dirty="0" smtClean="0">
                <a:latin typeface="Abadi MT Condensed Light"/>
                <a:cs typeface="Abadi MT Condensed Light"/>
              </a:rPr>
              <a:t>. Donde se le proporcionara un numero único llamado </a:t>
            </a:r>
            <a:r>
              <a:rPr lang="es-ES" sz="2600" dirty="0" err="1" smtClean="0">
                <a:latin typeface="Abadi MT Condensed Light"/>
                <a:cs typeface="Abadi MT Condensed Light"/>
              </a:rPr>
              <a:t>cun</a:t>
            </a:r>
            <a:r>
              <a:rPr lang="es-ES" sz="2600" dirty="0" smtClean="0">
                <a:latin typeface="Abadi MT Condensed Light"/>
                <a:cs typeface="Abadi MT Condensed Light"/>
              </a:rPr>
              <a:t>, el cual le permitirá efectuar seguimiento al </a:t>
            </a:r>
            <a:r>
              <a:rPr lang="es-ES" sz="2600" dirty="0" err="1" smtClean="0">
                <a:latin typeface="Abadi MT Condensed Light"/>
                <a:cs typeface="Abadi MT Condensed Light"/>
              </a:rPr>
              <a:t>pqr</a:t>
            </a:r>
            <a:r>
              <a:rPr lang="es-ES" sz="2600" dirty="0" smtClean="0">
                <a:latin typeface="Abadi MT Condensed Light"/>
                <a:cs typeface="Abadi MT Condensed Light"/>
              </a:rPr>
              <a:t> y verificar la respuesta. </a:t>
            </a:r>
          </a:p>
          <a:p>
            <a:pPr marL="0" indent="0">
              <a:buNone/>
            </a:pPr>
            <a:endParaRPr lang="es-ES" sz="2600" dirty="0" smtClean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r>
              <a:rPr lang="es-ES" sz="2600" dirty="0">
                <a:latin typeface="Abadi MT Condensed Light"/>
                <a:cs typeface="Abadi MT Condensed Light"/>
              </a:rPr>
              <a:t> </a:t>
            </a:r>
            <a:endParaRPr lang="es-ES" sz="2600" dirty="0" smtClean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r>
              <a:rPr lang="es-ES" sz="2600" dirty="0" smtClean="0">
                <a:latin typeface="Abadi MT Condensed Light"/>
                <a:cs typeface="Abadi MT Condensed Light"/>
              </a:rPr>
              <a:t>Para mayor información puede consulta el procedimiento en </a:t>
            </a:r>
            <a:r>
              <a:rPr lang="es-ES" sz="2600" dirty="0" smtClean="0">
                <a:latin typeface="Abadi MT Condensed Light"/>
                <a:cs typeface="Abadi MT Condensed Light"/>
                <a:hlinkClick r:id="rId2"/>
              </a:rPr>
              <a:t>www.distrienvios.com</a:t>
            </a: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67" y="5688865"/>
            <a:ext cx="5302233" cy="87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07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/>
              <a:t>INDICADORES DE GESTION SERVICIO AL CLIENTE</a:t>
            </a:r>
            <a:endParaRPr lang="es-ES" sz="2800" b="1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239138"/>
              </p:ext>
            </p:extLst>
          </p:nvPr>
        </p:nvGraphicFramePr>
        <p:xfrm>
          <a:off x="365760" y="1695450"/>
          <a:ext cx="70104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Hoja de cálculo binaria de Microsoft Excel" r:id="rId3" imgW="7010400" imgH="1155700" progId="Excel.SheetBinaryMacroEnabled.12">
                  <p:embed/>
                </p:oleObj>
              </mc:Choice>
              <mc:Fallback>
                <p:oleObj name="Hoja de cálculo binaria de Microsoft Excel" r:id="rId3" imgW="7010400" imgH="1155700" progId="Excel.SheetBinary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" y="1695450"/>
                        <a:ext cx="7010400" cy="115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487920"/>
              </p:ext>
            </p:extLst>
          </p:nvPr>
        </p:nvGraphicFramePr>
        <p:xfrm>
          <a:off x="365760" y="3129280"/>
          <a:ext cx="70104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NOMBRE INDICADOR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META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DESEMPEÑO ACTUAL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% RECLAMOS</a:t>
                      </a:r>
                      <a:r>
                        <a:rPr lang="es-ES" baseline="0" dirty="0" smtClean="0"/>
                        <a:t> VALIDOS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3,5%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No</a:t>
                      </a:r>
                      <a:r>
                        <a:rPr lang="es-ES" baseline="0" dirty="0" smtClean="0"/>
                        <a:t> llego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3,5%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Llega tarde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Firma</a:t>
                      </a:r>
                      <a:r>
                        <a:rPr lang="es-ES" baseline="0" dirty="0" smtClean="0"/>
                        <a:t> ilegible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Incongruencia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Devolución</a:t>
                      </a:r>
                      <a:r>
                        <a:rPr lang="es-ES" baseline="0" dirty="0" smtClean="0"/>
                        <a:t> errada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1,5%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Solicitud de imagen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0,5%</a:t>
                      </a:r>
                      <a:endParaRPr lang="es-ES" dirty="0"/>
                    </a:p>
                  </a:txBody>
                  <a:tcPr/>
                </a:tc>
              </a:tr>
              <a:tr h="256258">
                <a:tc>
                  <a:txBody>
                    <a:bodyPr/>
                    <a:lstStyle/>
                    <a:p>
                      <a:r>
                        <a:rPr lang="es-ES" dirty="0" smtClean="0"/>
                        <a:t>Atención</a:t>
                      </a:r>
                      <a:r>
                        <a:rPr lang="es-ES" baseline="0" dirty="0" smtClean="0"/>
                        <a:t> al cliente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0%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" y="121820"/>
            <a:ext cx="2733040" cy="52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4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PUNTOS ATENSION  SUPERINTENDENCIA INDUSTRIA Y COMERCIO </a:t>
            </a:r>
            <a:endParaRPr lang="es-E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512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es-ES" sz="4400" b="1" dirty="0" smtClean="0"/>
              <a:t>Barranquilla</a:t>
            </a:r>
            <a:r>
              <a:rPr lang="es-ES" sz="4400" dirty="0"/>
              <a:t> Carrera 57 No. 79 - 10 Sede </a:t>
            </a:r>
            <a:r>
              <a:rPr lang="es-ES" sz="4400" dirty="0" err="1"/>
              <a:t>Supersociedades</a:t>
            </a:r>
            <a:r>
              <a:rPr lang="es-ES" sz="4400" dirty="0"/>
              <a:t>	</a:t>
            </a:r>
            <a:endParaRPr lang="es-ES" sz="4400" dirty="0" smtClean="0"/>
          </a:p>
          <a:p>
            <a:endParaRPr lang="es-ES" sz="4400" b="1" dirty="0"/>
          </a:p>
          <a:p>
            <a:r>
              <a:rPr lang="es-ES" sz="4400" b="1" dirty="0" smtClean="0"/>
              <a:t>Cartagena</a:t>
            </a:r>
            <a:r>
              <a:rPr lang="es-ES" sz="4400" dirty="0"/>
              <a:t> Torre Reloj Carrera. 7 # 32 -39 Piso 2 Sede </a:t>
            </a:r>
            <a:r>
              <a:rPr lang="es-ES" sz="4400" dirty="0" err="1"/>
              <a:t>Supersociedades</a:t>
            </a:r>
            <a:r>
              <a:rPr lang="es-ES" sz="4400" dirty="0"/>
              <a:t>  	</a:t>
            </a:r>
          </a:p>
          <a:p>
            <a:r>
              <a:rPr lang="es-ES" sz="4400" b="1" dirty="0"/>
              <a:t>Cúcuta</a:t>
            </a:r>
            <a:r>
              <a:rPr lang="es-ES" sz="4400" dirty="0"/>
              <a:t> Av. 0 (CERO) A # 21 - 14 Sede </a:t>
            </a:r>
            <a:r>
              <a:rPr lang="es-ES" sz="4400" dirty="0" err="1"/>
              <a:t>Supersociedades</a:t>
            </a:r>
            <a:r>
              <a:rPr lang="es-ES" sz="4400" dirty="0"/>
              <a:t>  	</a:t>
            </a:r>
            <a:r>
              <a:rPr lang="es-ES" sz="4400" b="1" dirty="0"/>
              <a:t>Bucaramanga</a:t>
            </a:r>
            <a:r>
              <a:rPr lang="es-ES" sz="4400" dirty="0"/>
              <a:t> Calle 41 No. 37 - 62 Sede </a:t>
            </a:r>
            <a:r>
              <a:rPr lang="es-ES" sz="4400" dirty="0" err="1"/>
              <a:t>Supersociedades</a:t>
            </a:r>
            <a:r>
              <a:rPr lang="es-ES" sz="4400" dirty="0"/>
              <a:t>	</a:t>
            </a:r>
            <a:endParaRPr lang="es-ES" sz="4400" dirty="0" smtClean="0"/>
          </a:p>
          <a:p>
            <a:pPr marL="0" indent="0">
              <a:buNone/>
            </a:pPr>
            <a:endParaRPr lang="es-ES" sz="4400" dirty="0"/>
          </a:p>
          <a:p>
            <a:r>
              <a:rPr lang="es-ES" sz="4400" b="1" dirty="0"/>
              <a:t>Medellín</a:t>
            </a:r>
            <a:r>
              <a:rPr lang="es-ES" sz="4400" dirty="0"/>
              <a:t> Carrera 49 53-19 piso 3 Edificio </a:t>
            </a:r>
            <a:r>
              <a:rPr lang="es-ES" sz="4400" dirty="0" err="1"/>
              <a:t>Bancoquia</a:t>
            </a:r>
            <a:r>
              <a:rPr lang="es-ES" sz="4400" dirty="0"/>
              <a:t>	</a:t>
            </a:r>
            <a:r>
              <a:rPr lang="es-ES" sz="4400" b="1" dirty="0"/>
              <a:t>Cali</a:t>
            </a:r>
            <a:r>
              <a:rPr lang="es-ES" sz="4400" dirty="0"/>
              <a:t> Calle 10 #. 4 - 40, Oficina. 201 Sede </a:t>
            </a:r>
            <a:r>
              <a:rPr lang="es-ES" sz="4400" dirty="0" err="1"/>
              <a:t>Supersociedades</a:t>
            </a:r>
            <a:r>
              <a:rPr lang="es-ES" sz="4400" dirty="0"/>
              <a:t>	</a:t>
            </a:r>
          </a:p>
          <a:p>
            <a:endParaRPr lang="es-ES" sz="4400" dirty="0"/>
          </a:p>
          <a:p>
            <a:r>
              <a:rPr lang="es-ES" sz="4400" b="1" dirty="0"/>
              <a:t>Manizales</a:t>
            </a:r>
            <a:r>
              <a:rPr lang="es-ES" sz="4400" dirty="0"/>
              <a:t> Carrera. 23 # 26 - 60 Sede Cámara de Comercio	 	</a:t>
            </a:r>
          </a:p>
          <a:p>
            <a:endParaRPr lang="es-ES" sz="4400" dirty="0"/>
          </a:p>
          <a:p>
            <a:r>
              <a:rPr lang="es-ES" sz="4400" dirty="0"/>
              <a:t> </a:t>
            </a:r>
            <a:r>
              <a:rPr lang="es-ES" sz="4400" b="1" dirty="0" smtClean="0"/>
              <a:t>Superintendencia </a:t>
            </a:r>
            <a:r>
              <a:rPr lang="es-ES" sz="4400" b="1" dirty="0"/>
              <a:t>de Industria y Comercio </a:t>
            </a:r>
            <a:endParaRPr lang="es-ES" sz="4400" dirty="0"/>
          </a:p>
          <a:p>
            <a:pPr marL="0" indent="0">
              <a:buNone/>
            </a:pPr>
            <a:r>
              <a:rPr lang="es-ES_tradnl" sz="4400" dirty="0"/>
              <a:t>Carrera 13 # 27 - 00, piso 3, 4, 5, 6, 7 y 10</a:t>
            </a:r>
            <a:r>
              <a:rPr lang="es-ES_tradnl" sz="4400" dirty="0" smtClean="0"/>
              <a:t> </a:t>
            </a:r>
          </a:p>
          <a:p>
            <a:pPr marL="0" indent="0">
              <a:buNone/>
            </a:pPr>
            <a:r>
              <a:rPr lang="es-ES_tradnl" sz="4400" dirty="0" smtClean="0"/>
              <a:t>Horario </a:t>
            </a:r>
            <a:r>
              <a:rPr lang="es-ES_tradnl" sz="4400" dirty="0"/>
              <a:t>de atención al público: Lunes a Viernes de 8:00 am  A 4:30 </a:t>
            </a:r>
            <a:r>
              <a:rPr lang="es-ES_tradnl" sz="4400" dirty="0" smtClean="0"/>
              <a:t>pm. Conmutador</a:t>
            </a:r>
            <a:r>
              <a:rPr lang="es-ES_tradnl" sz="4400" dirty="0"/>
              <a:t> </a:t>
            </a:r>
            <a:r>
              <a:rPr lang="es-ES_tradnl" sz="4400" dirty="0">
                <a:hlinkClick r:id="rId2"/>
              </a:rPr>
              <a:t>(571) 5870000.  Fax. </a:t>
            </a:r>
            <a:r>
              <a:rPr lang="es-ES_tradnl" sz="4400" dirty="0">
                <a:hlinkClick r:id="rId3"/>
              </a:rPr>
              <a:t>(571)  5870284. Contact Center </a:t>
            </a:r>
            <a:r>
              <a:rPr lang="es-ES_tradnl" sz="4400" dirty="0">
                <a:hlinkClick r:id="rId4"/>
              </a:rPr>
              <a:t>(571) </a:t>
            </a:r>
            <a:r>
              <a:rPr lang="es-ES_tradnl" sz="4400" dirty="0" smtClean="0">
                <a:hlinkClick r:id="rId4"/>
              </a:rPr>
              <a:t>592040</a:t>
            </a:r>
          </a:p>
          <a:p>
            <a:endParaRPr lang="es-ES_tradnl" sz="5600" dirty="0">
              <a:hlinkClick r:id="rId4"/>
            </a:endParaRPr>
          </a:p>
          <a:p>
            <a:pPr marL="0" indent="0">
              <a:buNone/>
            </a:pPr>
            <a:r>
              <a:rPr lang="es-ES_tradnl" sz="5600" dirty="0" smtClean="0">
                <a:hlinkClick r:id="rId4"/>
              </a:rPr>
              <a:t>ADEMAS  PUEDE ACCEDER A LA PAGINA WEB PARA MAYOR INFORMACION </a:t>
            </a:r>
            <a:r>
              <a:rPr lang="es-ES_tradnl" sz="5600" dirty="0"/>
              <a:t> </a:t>
            </a:r>
            <a:r>
              <a:rPr lang="es-ES_tradnl" sz="5600" dirty="0" smtClean="0"/>
              <a:t> </a:t>
            </a:r>
            <a:r>
              <a:rPr lang="es-ES_tradnl" sz="5600" dirty="0" smtClean="0">
                <a:hlinkClick r:id="rId5"/>
              </a:rPr>
              <a:t>www.sic.gov.co</a:t>
            </a:r>
            <a:endParaRPr lang="es-ES_tradnl" sz="5600" dirty="0"/>
          </a:p>
          <a:p>
            <a:endParaRPr lang="es-ES_tradnl" dirty="0">
              <a:hlinkClick r:id="rId4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02243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696</Words>
  <Application>Microsoft Macintosh PowerPoint</Application>
  <PresentationFormat>Presentación en pantalla (4:3)</PresentationFormat>
  <Paragraphs>190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Hoja de cálculo binaria de Microsoft Excel</vt:lpstr>
      <vt:lpstr>Tiempo de distribución según tipo de servicio  </vt:lpstr>
      <vt:lpstr>TARIFAS SEGÚN TIPO SERVICIO</vt:lpstr>
      <vt:lpstr>OBJETOS POSTALES PROHIBIDOS </vt:lpstr>
      <vt:lpstr>Contáctenos mediante nuestra línea de atención al cliente</vt:lpstr>
      <vt:lpstr>procedimiento pqrs y solicitud de indemnización </vt:lpstr>
      <vt:lpstr>INDICADORES DE GESTION SERVICIO AL CLIENTE</vt:lpstr>
      <vt:lpstr>PUNTOS ATENSION  SUPERINTENDENCIA INDUSTRIA Y COMERCIO </vt:lpstr>
    </vt:vector>
  </TitlesOfParts>
  <Company>DISTRIENVIOS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Tiempo de distribución según tipo de servicio  </dc:title>
  <dc:creator>Karla Osorio</dc:creator>
  <cp:lastModifiedBy>Karla Osorio</cp:lastModifiedBy>
  <cp:revision>15</cp:revision>
  <cp:lastPrinted>2013-12-13T00:06:20Z</cp:lastPrinted>
  <dcterms:created xsi:type="dcterms:W3CDTF">2013-12-12T14:52:11Z</dcterms:created>
  <dcterms:modified xsi:type="dcterms:W3CDTF">2013-12-13T11:33:16Z</dcterms:modified>
</cp:coreProperties>
</file>